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5" r:id="rId10"/>
    <p:sldId id="268" r:id="rId11"/>
    <p:sldId id="267" r:id="rId12"/>
    <p:sldId id="283" r:id="rId13"/>
    <p:sldId id="266" r:id="rId14"/>
    <p:sldId id="269" r:id="rId15"/>
    <p:sldId id="273" r:id="rId16"/>
    <p:sldId id="271" r:id="rId17"/>
    <p:sldId id="272" r:id="rId18"/>
    <p:sldId id="270" r:id="rId19"/>
    <p:sldId id="275" r:id="rId20"/>
    <p:sldId id="279" r:id="rId21"/>
    <p:sldId id="276" r:id="rId22"/>
    <p:sldId id="280" r:id="rId23"/>
    <p:sldId id="281" r:id="rId24"/>
    <p:sldId id="285" r:id="rId25"/>
    <p:sldId id="282" r:id="rId26"/>
    <p:sldId id="288" r:id="rId27"/>
    <p:sldId id="284" r:id="rId28"/>
    <p:sldId id="290" r:id="rId29"/>
    <p:sldId id="289" r:id="rId30"/>
    <p:sldId id="287" r:id="rId31"/>
    <p:sldId id="277" r:id="rId32"/>
    <p:sldId id="291" r:id="rId33"/>
    <p:sldId id="292" r:id="rId34"/>
    <p:sldId id="293" r:id="rId35"/>
    <p:sldId id="294" r:id="rId36"/>
    <p:sldId id="295" r:id="rId37"/>
    <p:sldId id="296" r:id="rId38"/>
    <p:sldId id="300" r:id="rId39"/>
    <p:sldId id="299" r:id="rId40"/>
    <p:sldId id="297" r:id="rId41"/>
    <p:sldId id="298" r:id="rId42"/>
    <p:sldId id="27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1"/>
    <p:restoredTop sz="94474"/>
  </p:normalViewPr>
  <p:slideViewPr>
    <p:cSldViewPr snapToGrid="0" snapToObjects="1">
      <p:cViewPr>
        <p:scale>
          <a:sx n="100" d="100"/>
          <a:sy n="100" d="100"/>
        </p:scale>
        <p:origin x="54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48492-8594-E147-B02D-9840553CF6F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60899-3A88-F148-9BCE-97623B40C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Reshuffle</a:t>
            </a:r>
            <a:r>
              <a:rPr lang="en-US" baseline="0" dirty="0" smtClean="0"/>
              <a:t> for each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fit is at k=7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9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overfitting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7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mean_squared_error</a:t>
            </a:r>
            <a:r>
              <a:rPr lang="en-US" baseline="0" dirty="0" smtClean="0"/>
              <a:t> against 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3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decision tree tends to have very high variance</a:t>
            </a:r>
          </a:p>
          <a:p>
            <a:r>
              <a:rPr lang="en-US" dirty="0" smtClean="0"/>
              <a:t>Can we average over lots of them to reduce the variance somehow?</a:t>
            </a:r>
          </a:p>
          <a:p>
            <a:r>
              <a:rPr lang="en-US" dirty="0" smtClean="0"/>
              <a:t>General algorithm for random forests is </a:t>
            </a:r>
            <a:r>
              <a:rPr lang="en-US" b="1" i="1" dirty="0" err="1" smtClean="0"/>
              <a:t>b</a:t>
            </a:r>
            <a:r>
              <a:rPr lang="en-US" i="1" dirty="0" err="1" smtClean="0"/>
              <a:t>oostrap</a:t>
            </a:r>
            <a:r>
              <a:rPr lang="en-US" i="1" dirty="0" smtClean="0"/>
              <a:t> </a:t>
            </a:r>
            <a:r>
              <a:rPr lang="en-US" b="1" i="1" dirty="0" err="1" smtClean="0"/>
              <a:t>agg</a:t>
            </a:r>
            <a:r>
              <a:rPr lang="en-US" i="1" dirty="0" err="1" smtClean="0"/>
              <a:t>regrat</a:t>
            </a:r>
            <a:r>
              <a:rPr lang="en-US" b="1" i="1" dirty="0" err="1" smtClean="0"/>
              <a:t>ing</a:t>
            </a:r>
            <a:r>
              <a:rPr lang="en-US" dirty="0" smtClean="0"/>
              <a:t>, or </a:t>
            </a:r>
            <a:r>
              <a:rPr lang="en-US" b="1" dirty="0" smtClean="0"/>
              <a:t>bagging</a:t>
            </a:r>
            <a:r>
              <a:rPr lang="en-US" dirty="0" smtClean="0"/>
              <a:t>.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7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 of bag:</a:t>
            </a:r>
            <a:r>
              <a:rPr lang="en-US" baseline="0" dirty="0" smtClean="0"/>
              <a:t> what’s the mean prediction error on each training sample, using only trees that didn’t have that sample in their </a:t>
            </a:r>
            <a:r>
              <a:rPr lang="en-US" baseline="0" dirty="0" err="1" smtClean="0"/>
              <a:t>bootsrap</a:t>
            </a:r>
            <a:r>
              <a:rPr lang="en-US" baseline="0" dirty="0" smtClean="0"/>
              <a:t> set.</a:t>
            </a:r>
          </a:p>
          <a:p>
            <a:r>
              <a:rPr lang="en-US" baseline="0" dirty="0" smtClean="0"/>
              <a:t>Mention feature bagging </a:t>
            </a:r>
            <a:r>
              <a:rPr lang="mr-IN" baseline="0" dirty="0" smtClean="0"/>
              <a:t>–</a:t>
            </a:r>
            <a:r>
              <a:rPr lang="en-US" baseline="0" dirty="0" smtClean="0"/>
              <a:t> helps to reduce correlation by only training trees on random subsets of the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6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what happens if you don’t bootstrap!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8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research.googleblog.com/2014/09/building-deeper-understanding-of-imag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hyperlink" Target="http://richzhang.github.io/coloriza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2870200" cy="685800"/>
          </a:xfrm>
        </p:spPr>
        <p:txBody>
          <a:bodyPr>
            <a:noAutofit/>
          </a:bodyPr>
          <a:lstStyle/>
          <a:p>
            <a:r>
              <a:rPr lang="en-US" sz="1600" dirty="0" smtClean="0"/>
              <a:t>Tom Galligan</a:t>
            </a:r>
          </a:p>
          <a:p>
            <a:r>
              <a:rPr lang="en-US" sz="1600" dirty="0" smtClean="0"/>
              <a:t>Mathematical Institute and Department of Physics </a:t>
            </a:r>
          </a:p>
          <a:p>
            <a:r>
              <a:rPr lang="en-US" sz="1600" dirty="0" smtClean="0"/>
              <a:t>Brasenose College</a:t>
            </a:r>
            <a:endParaRPr lang="en-US" sz="1600" dirty="0"/>
          </a:p>
          <a:p>
            <a:endParaRPr lang="en-US" sz="1600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50" y="0"/>
            <a:ext cx="1593850" cy="1593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4989941"/>
            <a:ext cx="3672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charset="0"/>
                <a:ea typeface="Lucida Sans Typewriter" charset="0"/>
                <a:cs typeface="Lucida Sans Typewriter" charset="0"/>
              </a:rPr>
              <a:t>thomas.galligan@bnc.ox.ac.uk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25" y="743594"/>
            <a:ext cx="2631025" cy="9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of a machine learning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07965" y="2613992"/>
            <a:ext cx="3918321" cy="676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Inputs (features)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9053615" y="3290338"/>
            <a:ext cx="627020" cy="605439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22299" y="3895777"/>
            <a:ext cx="1689652" cy="8945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Algorithm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9053615" y="4790299"/>
            <a:ext cx="627020" cy="605439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7964" y="5395738"/>
            <a:ext cx="3918321" cy="676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Output(s)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374" y="2253824"/>
            <a:ext cx="5667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have an object that belongs to one of several categories.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The category it’s in depends on certain parameters (features)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 don’t know the relationship between  the features and the form of the object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we have lots of examples of this object, its features and what category each example belongs to!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we train an algorithm on these examples and get it to accurately predict the categories of new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</a:p>
          <a:p>
            <a:r>
              <a:rPr lang="en-US" dirty="0" smtClean="0"/>
              <a:t>Feature space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Hyperparameter</a:t>
            </a:r>
          </a:p>
          <a:p>
            <a:r>
              <a:rPr lang="en-US" dirty="0" smtClean="0"/>
              <a:t>Hyperparameter space</a:t>
            </a:r>
            <a:endParaRPr lang="en-US" dirty="0"/>
          </a:p>
          <a:p>
            <a:r>
              <a:rPr lang="en-US" dirty="0" smtClean="0"/>
              <a:t>Training set</a:t>
            </a:r>
          </a:p>
          <a:p>
            <a:r>
              <a:rPr lang="en-US" dirty="0" smtClean="0"/>
              <a:t>Test set</a:t>
            </a:r>
          </a:p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VS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2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93794"/>
              </p:ext>
            </p:extLst>
          </p:nvPr>
        </p:nvGraphicFramePr>
        <p:xfrm>
          <a:off x="6855148" y="1886171"/>
          <a:ext cx="4492488" cy="416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244"/>
                <a:gridCol w="2246244"/>
              </a:tblGrid>
              <a:tr h="434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Prediction</a:t>
                      </a:r>
                      <a:r>
                        <a:rPr lang="en-US" baseline="0" dirty="0" smtClean="0"/>
                        <a:t> for </a:t>
                      </a:r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5-Point Star 24"/>
          <p:cNvSpPr/>
          <p:nvPr/>
        </p:nvSpPr>
        <p:spPr>
          <a:xfrm>
            <a:off x="10704278" y="1899112"/>
            <a:ext cx="422027" cy="373261"/>
          </a:xfrm>
          <a:prstGeom prst="star5">
            <a:avLst>
              <a:gd name="adj" fmla="val 24123"/>
              <a:gd name="hf" fmla="val 105146"/>
              <a:gd name="vf" fmla="val 11055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123360" y="2437332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123360" y="3070987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123360" y="3664899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10032515" y="4258811"/>
            <a:ext cx="535508" cy="464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10032515" y="4866704"/>
            <a:ext cx="535508" cy="464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093533" y="1798251"/>
            <a:ext cx="4412745" cy="4417835"/>
            <a:chOff x="1093533" y="1798251"/>
            <a:chExt cx="4412745" cy="4417835"/>
          </a:xfrm>
        </p:grpSpPr>
        <p:sp>
          <p:nvSpPr>
            <p:cNvPr id="5" name="Oval 4"/>
            <p:cNvSpPr/>
            <p:nvPr/>
          </p:nvSpPr>
          <p:spPr>
            <a:xfrm>
              <a:off x="1093533" y="1798251"/>
              <a:ext cx="4412745" cy="44178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80337" y="2282635"/>
              <a:ext cx="3475158" cy="34591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02615" y="2803715"/>
              <a:ext cx="2403631" cy="242192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2994277" y="3748019"/>
              <a:ext cx="628305" cy="528419"/>
            </a:xfrm>
            <a:prstGeom prst="star5">
              <a:avLst>
                <a:gd name="adj" fmla="val 24123"/>
                <a:gd name="hf" fmla="val 105146"/>
                <a:gd name="vf" fmla="val 11055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28550" y="198706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533" y="281205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25412" y="336671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4057" y="435450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94333" y="3841092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079488" y="3244621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025446" y="4930070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1757693" y="4254756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808639" y="23344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170555" y="25796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0164" y="533305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39351" y="436641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123360" y="5580369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421777" cy="19724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Database of 150 flowers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3 species of flower: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setosa</a:t>
            </a:r>
            <a:r>
              <a:rPr lang="en-US" dirty="0" smtClean="0"/>
              <a:t> (0)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versicolor (1)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virginica</a:t>
            </a:r>
            <a:r>
              <a:rPr lang="en-US" dirty="0" smtClean="0"/>
              <a:t> (2)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84" y="4016462"/>
            <a:ext cx="2429644" cy="258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39" y="2194560"/>
            <a:ext cx="23391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4 features</a:t>
            </a:r>
            <a:r>
              <a:rPr lang="en-US" dirty="0" smtClean="0"/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Sepal length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Sepal width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Petal length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Petal width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ML algorithms are sensitive to the scale of the data.</a:t>
            </a:r>
          </a:p>
          <a:p>
            <a:endParaRPr lang="en-US" dirty="0" smtClean="0"/>
          </a:p>
          <a:p>
            <a:r>
              <a:rPr lang="en-US" dirty="0" smtClean="0"/>
              <a:t>KNN is particularly vulnerable to this </a:t>
            </a:r>
            <a:r>
              <a:rPr lang="mr-IN" dirty="0" smtClean="0"/>
              <a:t>–</a:t>
            </a:r>
            <a:r>
              <a:rPr lang="en-US" dirty="0" smtClean="0"/>
              <a:t> sepal widths are much smaller than petal widths, so they will count more than they should!</a:t>
            </a:r>
          </a:p>
          <a:p>
            <a:endParaRPr lang="en-US" dirty="0"/>
          </a:p>
          <a:p>
            <a:r>
              <a:rPr lang="en-US" dirty="0" smtClean="0"/>
              <a:t>To get round this, scale the data in each dimension to have mean 0 and variance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551160" cy="5892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we tune hyperparameters to improve the accuracy of our algorithm?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65760" y="2885440"/>
            <a:ext cx="1869440" cy="364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0080" y="2885440"/>
            <a:ext cx="1574800" cy="232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0080" y="5580380"/>
            <a:ext cx="1574800" cy="967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96560" y="288544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1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06720" y="362712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96560" y="516128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223000" y="4376430"/>
            <a:ext cx="51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4" name="Straight Arrow Connector 13"/>
          <p:cNvCxnSpPr>
            <a:stCxn id="5" idx="3"/>
            <a:endCxn id="8" idx="1"/>
          </p:cNvCxnSpPr>
          <p:nvPr/>
        </p:nvCxnSpPr>
        <p:spPr>
          <a:xfrm flipV="1">
            <a:off x="4754880" y="3129280"/>
            <a:ext cx="741680" cy="9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>
          <a:xfrm flipV="1">
            <a:off x="4754880" y="3870960"/>
            <a:ext cx="751840" cy="17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</p:cNvCxnSpPr>
          <p:nvPr/>
        </p:nvCxnSpPr>
        <p:spPr>
          <a:xfrm>
            <a:off x="4754880" y="4046220"/>
            <a:ext cx="741680" cy="1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4754880" y="4046220"/>
            <a:ext cx="741680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</p:cNvCxnSpPr>
          <p:nvPr/>
        </p:nvCxnSpPr>
        <p:spPr>
          <a:xfrm>
            <a:off x="4754880" y="4046220"/>
            <a:ext cx="732795" cy="78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06720" y="59334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split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2235200" y="4046220"/>
            <a:ext cx="944880" cy="6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6" idx="1"/>
          </p:cNvCxnSpPr>
          <p:nvPr/>
        </p:nvCxnSpPr>
        <p:spPr>
          <a:xfrm>
            <a:off x="2235200" y="4709160"/>
            <a:ext cx="944880" cy="135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26400" y="3343870"/>
            <a:ext cx="4190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Sans Typewriter" charset="0"/>
                <a:ea typeface="Lucida Sans Typewriter" charset="0"/>
                <a:cs typeface="Lucida Sans Typewriter" charset="0"/>
              </a:rPr>
              <a:t>f</a:t>
            </a:r>
            <a:r>
              <a:rPr lang="en-US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or j in 1</a:t>
            </a:r>
            <a:r>
              <a:rPr lang="mr-IN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k</a:t>
            </a:r>
          </a:p>
          <a:p>
            <a:r>
              <a:rPr lang="en-GB" sz="1400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use {1,</a:t>
            </a:r>
            <a:r>
              <a:rPr lang="mr-IN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,k} \ {j} as training set</a:t>
            </a:r>
          </a:p>
          <a:p>
            <a:r>
              <a:rPr lang="en-GB" sz="1400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evaluate performance on fold j</a:t>
            </a: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13690" y="4419600"/>
            <a:ext cx="3978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average of the k performances to estimate accuracy of the model.</a:t>
            </a:r>
          </a:p>
          <a:p>
            <a:endParaRPr lang="en-US" dirty="0"/>
          </a:p>
          <a:p>
            <a:r>
              <a:rPr lang="en-US" dirty="0" smtClean="0"/>
              <a:t>Repeat this process for each model you want to test (generally grid search over </a:t>
            </a:r>
            <a:r>
              <a:rPr lang="en-US" dirty="0" err="1" smtClean="0"/>
              <a:t>hyperparameter</a:t>
            </a:r>
            <a:r>
              <a:rPr lang="en-US" dirty="0" smtClean="0"/>
              <a:t> space).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5DD5BC2-A8E7-4CAD-955A-3807355EC9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7D993AC9-3A4A-4CF2-9BEF-8002E58F6B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1">
            <a:extLst>
              <a:ext uri="{FF2B5EF4-FFF2-40B4-BE49-F238E27FC236}">
                <a16:creationId xmlns="" xmlns:a16="http://schemas.microsoft.com/office/drawing/2014/main" id="{DE4144AD-8278-4A35-8DF4-1629E28960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36" y="873252"/>
            <a:ext cx="6815327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1120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41938" y="0"/>
            <a:ext cx="9126415" cy="6858000"/>
            <a:chOff x="0" y="0"/>
            <a:chExt cx="11709400" cy="8788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700" y="0"/>
              <a:ext cx="5854700" cy="4394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94200"/>
              <a:ext cx="5854700" cy="4394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700" y="4394200"/>
              <a:ext cx="5854700" cy="4394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854700" cy="439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0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KNN is one of the simplest machine learning algorithms, but it can be very accurate</a:t>
            </a:r>
          </a:p>
          <a:p>
            <a:endParaRPr lang="en-US" dirty="0" smtClean="0"/>
          </a:p>
          <a:p>
            <a:r>
              <a:rPr lang="en-US" dirty="0" smtClean="0"/>
              <a:t>Think carefully about scaling!</a:t>
            </a:r>
          </a:p>
          <a:p>
            <a:endParaRPr lang="en-US" dirty="0" smtClean="0"/>
          </a:p>
          <a:p>
            <a:r>
              <a:rPr lang="en-US" dirty="0" smtClean="0"/>
              <a:t>In general not suitable for very high-dimensional feature spaces</a:t>
            </a:r>
          </a:p>
          <a:p>
            <a:endParaRPr lang="en-US" dirty="0" smtClean="0"/>
          </a:p>
          <a:p>
            <a:r>
              <a:rPr lang="en-US" dirty="0" smtClean="0"/>
              <a:t>Lazy-learner, no real training happens (the data </a:t>
            </a:r>
            <a:r>
              <a:rPr lang="en-US" b="1" dirty="0" smtClean="0"/>
              <a:t>is </a:t>
            </a:r>
            <a:r>
              <a:rPr lang="en-US" dirty="0" smtClean="0"/>
              <a:t>the algorithm)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To get the most out of this course, you should: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Have a basic understanding of programming (this course will use Python) 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Have preinstalled the required software onto your laptop, which you can bring to each session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Be comfortable with basic </a:t>
            </a:r>
            <a:r>
              <a:rPr lang="en-US" sz="2600" dirty="0" err="1" smtClean="0"/>
              <a:t>maths</a:t>
            </a:r>
            <a:r>
              <a:rPr lang="en-US" sz="2600" dirty="0" smtClean="0"/>
              <a:t> and statistics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677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4373"/>
            <a:ext cx="10820400" cy="1293028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boston</a:t>
            </a:r>
            <a:r>
              <a:rPr lang="en-US" dirty="0" smtClean="0"/>
              <a:t> house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3632"/>
            <a:ext cx="10820400" cy="46950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/>
              <a:t>14</a:t>
            </a:r>
            <a:r>
              <a:rPr lang="en-US" dirty="0"/>
              <a:t> attributes in each case of the dataset. They are: CRIM - per capita crime rate by town</a:t>
            </a:r>
          </a:p>
          <a:p>
            <a:endParaRPr lang="en-US" dirty="0" smtClean="0"/>
          </a:p>
          <a:p>
            <a:r>
              <a:rPr lang="en-US" dirty="0" smtClean="0"/>
              <a:t>ZN </a:t>
            </a:r>
            <a:r>
              <a:rPr lang="en-US" dirty="0"/>
              <a:t>- proportion of residential land zoned for lots over 25,000 </a:t>
            </a:r>
            <a:r>
              <a:rPr lang="en-US" dirty="0" err="1"/>
              <a:t>sq.ft</a:t>
            </a:r>
            <a:r>
              <a:rPr lang="en-US" dirty="0"/>
              <a:t>.</a:t>
            </a:r>
          </a:p>
          <a:p>
            <a:r>
              <a:rPr lang="en-US" dirty="0"/>
              <a:t>INDUS - proportion of non-retail business acres per town.</a:t>
            </a:r>
          </a:p>
          <a:p>
            <a:r>
              <a:rPr lang="en-US" dirty="0"/>
              <a:t>CHAS - Charles River dummy variable (1 if tract bounds river; 0 otherwise)</a:t>
            </a:r>
          </a:p>
          <a:p>
            <a:r>
              <a:rPr lang="en-US" dirty="0"/>
              <a:t>NOX - nitric oxides concentration (parts per 10 million)</a:t>
            </a:r>
          </a:p>
          <a:p>
            <a:r>
              <a:rPr lang="en-US" dirty="0"/>
              <a:t>RM - average number of rooms per dwelling</a:t>
            </a:r>
          </a:p>
          <a:p>
            <a:r>
              <a:rPr lang="en-US" dirty="0"/>
              <a:t>AGE - proportion of owner-occupied units built prior to 1940</a:t>
            </a:r>
          </a:p>
          <a:p>
            <a:r>
              <a:rPr lang="en-US" dirty="0"/>
              <a:t>DIS - weighted distances to five Boston employment </a:t>
            </a:r>
            <a:r>
              <a:rPr lang="en-US" dirty="0" err="1"/>
              <a:t>centres</a:t>
            </a:r>
            <a:endParaRPr lang="en-US" dirty="0"/>
          </a:p>
          <a:p>
            <a:r>
              <a:rPr lang="en-US" dirty="0"/>
              <a:t>RAD - index of accessibility to radial highways</a:t>
            </a:r>
          </a:p>
          <a:p>
            <a:r>
              <a:rPr lang="en-US" dirty="0"/>
              <a:t>TAX - full-value property-tax rate per $10,000</a:t>
            </a:r>
          </a:p>
          <a:p>
            <a:r>
              <a:rPr lang="en-US" dirty="0"/>
              <a:t>PTRATIO - pupil-teacher ratio by town</a:t>
            </a:r>
          </a:p>
          <a:p>
            <a:r>
              <a:rPr lang="en-US" dirty="0"/>
              <a:t>B - 1000(Bk - 0.63)^2 where Bk is the proportion of </a:t>
            </a:r>
            <a:r>
              <a:rPr lang="en-US" dirty="0" smtClean="0"/>
              <a:t>black citizens </a:t>
            </a:r>
            <a:r>
              <a:rPr lang="en-US" dirty="0"/>
              <a:t>by town</a:t>
            </a:r>
          </a:p>
          <a:p>
            <a:r>
              <a:rPr lang="en-US" dirty="0"/>
              <a:t>LSTAT - % lower status of the population</a:t>
            </a:r>
          </a:p>
          <a:p>
            <a:r>
              <a:rPr lang="en-US" dirty="0"/>
              <a:t>MEDV - Median value of owner-occupied homes in $1000's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5587" y="6488668"/>
            <a:ext cx="773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www.cs.toronto.edu</a:t>
            </a:r>
            <a:r>
              <a:rPr lang="en-US" dirty="0"/>
              <a:t>/~delve/data/</a:t>
            </a:r>
            <a:r>
              <a:rPr lang="en-US" dirty="0" err="1"/>
              <a:t>boston</a:t>
            </a:r>
            <a:r>
              <a:rPr lang="en-US" dirty="0"/>
              <a:t>/</a:t>
            </a:r>
            <a:r>
              <a:rPr lang="en-US" dirty="0" err="1"/>
              <a:t>bostonDetail.html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2: random forests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094" y="2202024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Time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58416" y="2976465"/>
            <a:ext cx="803457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Explored k-Nearest Neighbors algorithm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Works well for low-dimensional feature spaces (flower identification)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 so good on high-dimensional problems (Boston Housing Prices)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41674" y="2432856"/>
            <a:ext cx="2433438" cy="2437188"/>
            <a:chOff x="1093533" y="1798251"/>
            <a:chExt cx="4412745" cy="4417835"/>
          </a:xfrm>
        </p:grpSpPr>
        <p:sp>
          <p:nvSpPr>
            <p:cNvPr id="8" name="Oval 7"/>
            <p:cNvSpPr/>
            <p:nvPr/>
          </p:nvSpPr>
          <p:spPr>
            <a:xfrm>
              <a:off x="1093533" y="1798251"/>
              <a:ext cx="4412745" cy="44178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80337" y="2282635"/>
              <a:ext cx="3475158" cy="34591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102615" y="2803715"/>
              <a:ext cx="2403631" cy="242192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2994277" y="3748019"/>
              <a:ext cx="628305" cy="528419"/>
            </a:xfrm>
            <a:prstGeom prst="star5">
              <a:avLst>
                <a:gd name="adj" fmla="val 24123"/>
                <a:gd name="hf" fmla="val 105146"/>
                <a:gd name="vf" fmla="val 11055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8550" y="198706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533" y="281205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5412" y="336671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4057" y="435450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94333" y="3841092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079488" y="3244621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025446" y="4930070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1757693" y="4254756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808639" y="23344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170555" y="25796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0164" y="533305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9351" y="436641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422769" cy="427222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Building blocks of random forests</a:t>
            </a:r>
          </a:p>
          <a:p>
            <a:endParaRPr lang="en-US" sz="1800" dirty="0" smtClean="0"/>
          </a:p>
          <a:p>
            <a:r>
              <a:rPr lang="en-US" sz="1800" dirty="0"/>
              <a:t>Simple learning algorithms </a:t>
            </a:r>
            <a:r>
              <a:rPr lang="en-GB" sz="1800" dirty="0"/>
              <a:t>- produces output from </a:t>
            </a:r>
            <a:r>
              <a:rPr lang="en-US" sz="1800" dirty="0" smtClean="0"/>
              <a:t>several </a:t>
            </a:r>
            <a:r>
              <a:rPr lang="en-GB" sz="1800" dirty="0" smtClean="0"/>
              <a:t>inputs.</a:t>
            </a:r>
          </a:p>
          <a:p>
            <a:endParaRPr lang="en-GB" sz="1800" dirty="0" smtClean="0"/>
          </a:p>
          <a:p>
            <a:r>
              <a:rPr lang="en-GB" sz="1800" dirty="0" smtClean="0"/>
              <a:t>Deep trees are needed to deal with complex problems, but deep trees tend to </a:t>
            </a:r>
            <a:r>
              <a:rPr lang="en-GB" sz="1800" dirty="0" err="1" smtClean="0"/>
              <a:t>overfit</a:t>
            </a:r>
            <a:endParaRPr lang="en-GB" sz="1800" dirty="0" smtClean="0"/>
          </a:p>
          <a:p>
            <a:endParaRPr lang="en-GB" sz="1800" dirty="0"/>
          </a:p>
          <a:p>
            <a:r>
              <a:rPr lang="en-GB" sz="1800" dirty="0" smtClean="0"/>
              <a:t>Low bias, high variance</a:t>
            </a:r>
          </a:p>
          <a:p>
            <a:endParaRPr lang="en-GB" sz="1800" dirty="0"/>
          </a:p>
          <a:p>
            <a:r>
              <a:rPr lang="en-GB" sz="1600" dirty="0" smtClean="0"/>
              <a:t>Is there a way to fix this?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179" y="2287868"/>
            <a:ext cx="2469502" cy="2346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078" y="4710473"/>
            <a:ext cx="2324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Wikipedia (Stephen </a:t>
            </a:r>
            <a:r>
              <a:rPr lang="en-US" sz="1100" dirty="0" err="1" smtClean="0"/>
              <a:t>Millborrow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0594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32" y="2317110"/>
            <a:ext cx="11072567" cy="4024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for b in 1,</a:t>
            </a:r>
            <a:r>
              <a:rPr lang="mr-IN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,B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sample (with replacement) n training examples from X and 	Y. Call these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and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	create a decision tree T</a:t>
            </a:r>
            <a:r>
              <a:rPr lang="en-US" baseline="-25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that has been trained on {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,Y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}</a:t>
            </a:r>
            <a:endParaRPr lang="en-GB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33" y="1804090"/>
            <a:ext cx="942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 we have a training set of n feature sets X ={x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GB" dirty="0" smtClean="0"/>
              <a:t>,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US" dirty="0" smtClean="0"/>
              <a:t>} and n targets Y =  {y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GB" dirty="0" smtClean="0"/>
              <a:t>,</a:t>
            </a:r>
            <a:r>
              <a:rPr lang="en-GB" dirty="0" err="1" smtClean="0"/>
              <a:t>y</a:t>
            </a:r>
            <a:r>
              <a:rPr lang="en-GB" baseline="-25000" dirty="0" err="1" smtClean="0"/>
              <a:t>n</a:t>
            </a:r>
            <a:r>
              <a:rPr lang="en-GB" baseline="-25000" dirty="0" smtClean="0"/>
              <a:t> </a:t>
            </a:r>
            <a:r>
              <a:rPr lang="en-GB" dirty="0" smtClean="0"/>
              <a:t>}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433632" y="4939645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Classification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33632" y="5475915"/>
            <a:ext cx="442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majority output </a:t>
            </a:r>
            <a:r>
              <a:rPr lang="en-US" smtClean="0"/>
              <a:t>from all of the trees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9654" y="505276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Regression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19654" y="5565787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an average over all of the trees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3632" y="2317110"/>
            <a:ext cx="11001081" cy="201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9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7" y="1062872"/>
            <a:ext cx="9289647" cy="4732256"/>
          </a:xfrm>
        </p:spPr>
      </p:pic>
      <p:sp>
        <p:nvSpPr>
          <p:cNvPr id="5" name="TextBox 4"/>
          <p:cNvSpPr txBox="1"/>
          <p:nvPr/>
        </p:nvSpPr>
        <p:spPr>
          <a:xfrm>
            <a:off x="1451177" y="601393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49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dirty="0" err="1" smtClean="0"/>
              <a:t>boostrap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b="1" dirty="0" err="1" smtClean="0"/>
              <a:t>Decorrelates</a:t>
            </a:r>
            <a:r>
              <a:rPr lang="en-US" dirty="0" smtClean="0"/>
              <a:t> the trees</a:t>
            </a:r>
          </a:p>
          <a:p>
            <a:pPr lvl="1"/>
            <a:r>
              <a:rPr lang="en-US" dirty="0" smtClean="0"/>
              <a:t>Reduces sensitivity to noise</a:t>
            </a:r>
          </a:p>
          <a:p>
            <a:pPr lvl="1"/>
            <a:r>
              <a:rPr lang="en-US" dirty="0" smtClean="0"/>
              <a:t>Decreases variance without large increase in bias.</a:t>
            </a:r>
          </a:p>
          <a:p>
            <a:pPr lvl="1"/>
            <a:endParaRPr lang="en-US" dirty="0"/>
          </a:p>
          <a:p>
            <a:r>
              <a:rPr lang="en-US" dirty="0" smtClean="0"/>
              <a:t>How do we know how many trees we need?</a:t>
            </a:r>
          </a:p>
          <a:p>
            <a:pPr lvl="1"/>
            <a:r>
              <a:rPr lang="en-US" dirty="0" smtClean="0"/>
              <a:t>Cross validation!</a:t>
            </a:r>
          </a:p>
          <a:p>
            <a:pPr lvl="1"/>
            <a:r>
              <a:rPr lang="en-US" dirty="0" smtClean="0"/>
              <a:t>Or... Out-of-bag error</a:t>
            </a:r>
          </a:p>
          <a:p>
            <a:pPr lvl="1"/>
            <a:endParaRPr lang="en-US" dirty="0"/>
          </a:p>
          <a:p>
            <a:r>
              <a:rPr lang="en-US" dirty="0" smtClean="0"/>
              <a:t>How do you actually train a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8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995" y="764373"/>
            <a:ext cx="9492205" cy="1293028"/>
          </a:xfrm>
        </p:spPr>
        <p:txBody>
          <a:bodyPr/>
          <a:lstStyle/>
          <a:p>
            <a:r>
              <a:rPr lang="en-US" dirty="0" smtClean="0"/>
              <a:t>Random </a:t>
            </a:r>
            <a:r>
              <a:rPr lang="en-US" smtClean="0"/>
              <a:t>forest hyperparameters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 smtClean="0"/>
              <a:t>n_estimators</a:t>
            </a:r>
            <a:r>
              <a:rPr lang="en-US" sz="1800" dirty="0" smtClean="0"/>
              <a:t>: number of trees in the forest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max_features</a:t>
            </a:r>
            <a:r>
              <a:rPr lang="en-US" sz="1800" dirty="0" smtClean="0"/>
              <a:t>: The </a:t>
            </a:r>
            <a:r>
              <a:rPr lang="en-US" sz="1800" dirty="0"/>
              <a:t>number of features to consider when looking for the best </a:t>
            </a:r>
            <a:r>
              <a:rPr lang="en-US" sz="1800" dirty="0" smtClean="0"/>
              <a:t>split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max_depth</a:t>
            </a:r>
            <a:r>
              <a:rPr lang="en-US" sz="1800" dirty="0" smtClean="0"/>
              <a:t>: maximum depth of the trees</a:t>
            </a:r>
          </a:p>
          <a:p>
            <a:endParaRPr lang="en-US" sz="1800" dirty="0" smtClean="0"/>
          </a:p>
          <a:p>
            <a:r>
              <a:rPr lang="en-US" sz="1800" dirty="0" smtClean="0"/>
              <a:t>Bootstrap: whether to do </a:t>
            </a:r>
            <a:r>
              <a:rPr lang="en-US" sz="1800" dirty="0" err="1" smtClean="0"/>
              <a:t>boostrap</a:t>
            </a:r>
            <a:r>
              <a:rPr lang="en-US" sz="1800" dirty="0" smtClean="0"/>
              <a:t> sampling or not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058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the values of each feature among the training data</a:t>
            </a:r>
          </a:p>
          <a:p>
            <a:r>
              <a:rPr lang="en-US" dirty="0" smtClean="0"/>
              <a:t>Recalculate OOB error</a:t>
            </a:r>
          </a:p>
          <a:p>
            <a:r>
              <a:rPr lang="en-US" dirty="0" smtClean="0"/>
              <a:t>Repeat over all trees</a:t>
            </a:r>
          </a:p>
          <a:p>
            <a:r>
              <a:rPr lang="en-US" dirty="0" smtClean="0"/>
              <a:t>Average over all trees, divide by </a:t>
            </a:r>
            <a:r>
              <a:rPr lang="en-US" dirty="0" err="1" smtClean="0"/>
              <a:t>std</a:t>
            </a:r>
            <a:r>
              <a:rPr lang="en-US" dirty="0" smtClean="0"/>
              <a:t> dev to get importance score</a:t>
            </a:r>
          </a:p>
          <a:p>
            <a:endParaRPr lang="en-US" dirty="0"/>
          </a:p>
          <a:p>
            <a:r>
              <a:rPr lang="en-US" dirty="0" smtClean="0"/>
              <a:t>Lets you extract ‘real’ information from the statistics!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8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 house prices </a:t>
            </a:r>
            <a:r>
              <a:rPr lang="mr-IN" dirty="0" smtClean="0"/>
              <a:t>–</a:t>
            </a:r>
            <a:r>
              <a:rPr lang="en-US" dirty="0" smtClean="0"/>
              <a:t> Take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2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939" y="764373"/>
            <a:ext cx="10198261" cy="1293028"/>
          </a:xfrm>
        </p:spPr>
        <p:txBody>
          <a:bodyPr/>
          <a:lstStyle/>
          <a:p>
            <a:r>
              <a:rPr lang="en-US" dirty="0" smtClean="0"/>
              <a:t>Challenge: Breast </a:t>
            </a:r>
            <a:r>
              <a:rPr lang="en-US" smtClean="0"/>
              <a:t>cancer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set with</a:t>
            </a:r>
          </a:p>
          <a:p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from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sklearn.datasets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load_breast_cancer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X, y =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load_breast_cancer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return_X_y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= True)</a:t>
            </a:r>
          </a:p>
          <a:p>
            <a:pPr marL="0" indent="0">
              <a:buNone/>
            </a:pP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ea typeface="Lucida Sans Typewriter" charset="0"/>
                <a:cs typeface="Lucida Sans Typewriter" charset="0"/>
              </a:rPr>
              <a:t>Create a random forest algorithm that predicts whether a </a:t>
            </a:r>
            <a:r>
              <a:rPr lang="en-US" dirty="0" err="1" smtClean="0">
                <a:ea typeface="Lucida Sans Typewriter" charset="0"/>
                <a:cs typeface="Lucida Sans Typewriter" charset="0"/>
              </a:rPr>
              <a:t>tumour</a:t>
            </a:r>
            <a:r>
              <a:rPr lang="en-US" dirty="0" smtClean="0">
                <a:ea typeface="Lucida Sans Typewriter" charset="0"/>
                <a:cs typeface="Lucida Sans Typewriter" charset="0"/>
              </a:rPr>
              <a:t> is benign (0) or malignant (1) as accurately as possible. </a:t>
            </a:r>
          </a:p>
          <a:p>
            <a:pPr marL="0" indent="0">
              <a:buNone/>
            </a:pPr>
            <a:endParaRPr lang="en-US" dirty="0"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ea typeface="Lucida Sans Typewriter" charset="0"/>
                <a:cs typeface="Lucida Sans Typewriter" charset="0"/>
              </a:rPr>
              <a:t>What are the most important features of the </a:t>
            </a:r>
            <a:r>
              <a:rPr lang="en-US" dirty="0" err="1" smtClean="0">
                <a:ea typeface="Lucida Sans Typewriter" charset="0"/>
                <a:cs typeface="Lucida Sans Typewriter" charset="0"/>
              </a:rPr>
              <a:t>tumour</a:t>
            </a:r>
            <a:r>
              <a:rPr lang="en-US" dirty="0" smtClean="0">
                <a:ea typeface="Lucida Sans Typewriter" charset="0"/>
                <a:cs typeface="Lucida Sans Typewriter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5873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Teaching computers to perform a particular task</a:t>
            </a:r>
          </a:p>
          <a:p>
            <a:endParaRPr lang="en-US" dirty="0" smtClean="0"/>
          </a:p>
          <a:p>
            <a:r>
              <a:rPr lang="en-US" dirty="0" smtClean="0"/>
              <a:t>As proficiently as possible</a:t>
            </a:r>
          </a:p>
          <a:p>
            <a:endParaRPr lang="en-US" dirty="0" smtClean="0"/>
          </a:p>
          <a:p>
            <a:r>
              <a:rPr lang="en-US" b="1" dirty="0" smtClean="0"/>
              <a:t>Without explicit programming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6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forests are tolerant to feature scaling! </a:t>
            </a:r>
            <a:r>
              <a:rPr lang="mr-IN" dirty="0" smtClean="0"/>
              <a:t>–</a:t>
            </a:r>
            <a:r>
              <a:rPr lang="en-US" dirty="0" smtClean="0"/>
              <a:t> no need to transform data (though it’s still good practice)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3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3 </a:t>
            </a:r>
            <a:r>
              <a:rPr lang="mr-IN" dirty="0" smtClean="0"/>
              <a:t>–</a:t>
            </a:r>
            <a:r>
              <a:rPr lang="en-US" dirty="0" smtClean="0"/>
              <a:t> introduction to neural networks and 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168237"/>
            <a:ext cx="6350000" cy="453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2813" y="6483927"/>
            <a:ext cx="3079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Taken from the </a:t>
            </a:r>
            <a:r>
              <a:rPr lang="en-US" sz="1600">
                <a:hlinkClick r:id="rId3"/>
              </a:rPr>
              <a:t>Google Blog</a:t>
            </a:r>
            <a:r>
              <a:rPr 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3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1" y="1"/>
            <a:ext cx="9980164" cy="6857999"/>
          </a:xfrm>
        </p:spPr>
      </p:pic>
      <p:sp>
        <p:nvSpPr>
          <p:cNvPr id="5" name="Rectangle 4"/>
          <p:cNvSpPr/>
          <p:nvPr/>
        </p:nvSpPr>
        <p:spPr>
          <a:xfrm rot="16200000">
            <a:off x="8548255" y="33552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Image taken from </a:t>
            </a:r>
            <a:r>
              <a:rPr lang="en-US" dirty="0">
                <a:hlinkClick r:id="rId3"/>
              </a:rPr>
              <a:t>Richard Zhang, Phillip Isola and Alexei A. Efros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63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</a:t>
            </a:r>
            <a:r>
              <a:rPr lang="en-US" b="1" dirty="0" smtClean="0"/>
              <a:t>nodes</a:t>
            </a:r>
            <a:r>
              <a:rPr lang="en-US" dirty="0"/>
              <a:t> </a:t>
            </a:r>
            <a:r>
              <a:rPr lang="en-US" dirty="0" smtClean="0"/>
              <a:t>with connections between them.</a:t>
            </a:r>
          </a:p>
          <a:p>
            <a:endParaRPr lang="en-US" dirty="0"/>
          </a:p>
          <a:p>
            <a:r>
              <a:rPr lang="en-US" dirty="0" smtClean="0"/>
              <a:t>Each connection has:</a:t>
            </a:r>
          </a:p>
          <a:p>
            <a:pPr lvl="1"/>
            <a:r>
              <a:rPr lang="en-US" dirty="0" smtClean="0"/>
              <a:t>Weight</a:t>
            </a:r>
          </a:p>
          <a:p>
            <a:pPr lvl="1"/>
            <a:r>
              <a:rPr lang="en-US" dirty="0" smtClean="0"/>
              <a:t>Bias </a:t>
            </a:r>
          </a:p>
          <a:p>
            <a:pPr lvl="1"/>
            <a:r>
              <a:rPr lang="en-US" dirty="0" smtClean="0"/>
              <a:t>Activation function (generally same for entire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5DD5BC2-A8E7-4CAD-955A-3807355EC9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8" name="Rounded Rectangle 11">
            <a:extLst>
              <a:ext uri="{FF2B5EF4-FFF2-40B4-BE49-F238E27FC236}">
                <a16:creationId xmlns:a16="http://schemas.microsoft.com/office/drawing/2014/main" xmlns="" id="{2770B5F4-AED0-4A3A-859D-B6239ED38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00" y="873252"/>
            <a:ext cx="8049599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6189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0"/>
            <a:ext cx="8201890" cy="6873147"/>
          </a:xfrm>
        </p:spPr>
      </p:pic>
    </p:spTree>
    <p:extLst>
      <p:ext uri="{BB962C8B-B14F-4D97-AF65-F5344CB8AC3E}">
        <p14:creationId xmlns:p14="http://schemas.microsoft.com/office/powerpoint/2010/main" val="105748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0" y="321026"/>
            <a:ext cx="9182100" cy="1293028"/>
          </a:xfrm>
        </p:spPr>
        <p:txBody>
          <a:bodyPr/>
          <a:lstStyle/>
          <a:p>
            <a:r>
              <a:rPr lang="en-US" dirty="0" smtClean="0"/>
              <a:t>Feed forward neural networks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: Animate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685309" y="1780310"/>
            <a:ext cx="4239491" cy="3553692"/>
            <a:chOff x="3768437" y="2348346"/>
            <a:chExt cx="4239491" cy="3553692"/>
          </a:xfrm>
        </p:grpSpPr>
        <p:sp>
          <p:nvSpPr>
            <p:cNvPr id="5" name="Oval 4"/>
            <p:cNvSpPr/>
            <p:nvPr/>
          </p:nvSpPr>
          <p:spPr>
            <a:xfrm>
              <a:off x="3782291" y="3048000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768437" y="3893128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782291" y="473825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59927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59927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59928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987636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92982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92982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92983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92982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426037" y="389312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5" idx="6"/>
              <a:endCxn id="10" idx="2"/>
            </p:cNvCxnSpPr>
            <p:nvPr/>
          </p:nvCxnSpPr>
          <p:spPr>
            <a:xfrm flipV="1">
              <a:off x="4364182" y="2639292"/>
              <a:ext cx="595745" cy="699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6"/>
              <a:endCxn id="12" idx="2"/>
            </p:cNvCxnSpPr>
            <p:nvPr/>
          </p:nvCxnSpPr>
          <p:spPr>
            <a:xfrm>
              <a:off x="4364182" y="3338946"/>
              <a:ext cx="595746" cy="290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6"/>
              <a:endCxn id="11" idx="2"/>
            </p:cNvCxnSpPr>
            <p:nvPr/>
          </p:nvCxnSpPr>
          <p:spPr>
            <a:xfrm>
              <a:off x="4364182" y="3338946"/>
              <a:ext cx="595745" cy="1281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6"/>
              <a:endCxn id="13" idx="2"/>
            </p:cNvCxnSpPr>
            <p:nvPr/>
          </p:nvCxnSpPr>
          <p:spPr>
            <a:xfrm>
              <a:off x="4364182" y="3338946"/>
              <a:ext cx="623454" cy="2272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6" idx="6"/>
              <a:endCxn id="10" idx="2"/>
            </p:cNvCxnSpPr>
            <p:nvPr/>
          </p:nvCxnSpPr>
          <p:spPr>
            <a:xfrm flipV="1">
              <a:off x="4350328" y="2639292"/>
              <a:ext cx="609599" cy="1544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2" idx="2"/>
            </p:cNvCxnSpPr>
            <p:nvPr/>
          </p:nvCxnSpPr>
          <p:spPr>
            <a:xfrm flipV="1">
              <a:off x="4350328" y="3629893"/>
              <a:ext cx="609600" cy="55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" idx="6"/>
              <a:endCxn id="11" idx="2"/>
            </p:cNvCxnSpPr>
            <p:nvPr/>
          </p:nvCxnSpPr>
          <p:spPr>
            <a:xfrm>
              <a:off x="4350328" y="4184074"/>
              <a:ext cx="609599" cy="436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3" idx="2"/>
            </p:cNvCxnSpPr>
            <p:nvPr/>
          </p:nvCxnSpPr>
          <p:spPr>
            <a:xfrm>
              <a:off x="4350328" y="4184074"/>
              <a:ext cx="637308" cy="1427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0" idx="2"/>
            </p:cNvCxnSpPr>
            <p:nvPr/>
          </p:nvCxnSpPr>
          <p:spPr>
            <a:xfrm flipV="1">
              <a:off x="4364182" y="2639292"/>
              <a:ext cx="595745" cy="2389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7" idx="6"/>
            </p:cNvCxnSpPr>
            <p:nvPr/>
          </p:nvCxnSpPr>
          <p:spPr>
            <a:xfrm>
              <a:off x="4364182" y="502920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7" idx="6"/>
              <a:endCxn id="12" idx="2"/>
            </p:cNvCxnSpPr>
            <p:nvPr/>
          </p:nvCxnSpPr>
          <p:spPr>
            <a:xfrm flipV="1">
              <a:off x="4364182" y="3629893"/>
              <a:ext cx="595746" cy="1399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7" idx="6"/>
              <a:endCxn id="11" idx="2"/>
            </p:cNvCxnSpPr>
            <p:nvPr/>
          </p:nvCxnSpPr>
          <p:spPr>
            <a:xfrm flipV="1">
              <a:off x="4364182" y="4620493"/>
              <a:ext cx="595745" cy="40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7" idx="6"/>
              <a:endCxn id="13" idx="2"/>
            </p:cNvCxnSpPr>
            <p:nvPr/>
          </p:nvCxnSpPr>
          <p:spPr>
            <a:xfrm>
              <a:off x="4364182" y="5029202"/>
              <a:ext cx="623454" cy="581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0" idx="6"/>
              <a:endCxn id="17" idx="2"/>
            </p:cNvCxnSpPr>
            <p:nvPr/>
          </p:nvCxnSpPr>
          <p:spPr>
            <a:xfrm>
              <a:off x="5541818" y="2639292"/>
              <a:ext cx="651164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0" idx="6"/>
              <a:endCxn id="16" idx="2"/>
            </p:cNvCxnSpPr>
            <p:nvPr/>
          </p:nvCxnSpPr>
          <p:spPr>
            <a:xfrm>
              <a:off x="5541818" y="2639292"/>
              <a:ext cx="651165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" idx="6"/>
              <a:endCxn id="15" idx="2"/>
            </p:cNvCxnSpPr>
            <p:nvPr/>
          </p:nvCxnSpPr>
          <p:spPr>
            <a:xfrm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14" idx="2"/>
            </p:cNvCxnSpPr>
            <p:nvPr/>
          </p:nvCxnSpPr>
          <p:spPr>
            <a:xfrm>
              <a:off x="5555672" y="2618510"/>
              <a:ext cx="637310" cy="20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14" idx="2"/>
            </p:cNvCxnSpPr>
            <p:nvPr/>
          </p:nvCxnSpPr>
          <p:spPr>
            <a:xfrm flipV="1">
              <a:off x="5541819" y="2639292"/>
              <a:ext cx="651163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6" idx="2"/>
            </p:cNvCxnSpPr>
            <p:nvPr/>
          </p:nvCxnSpPr>
          <p:spPr>
            <a:xfrm>
              <a:off x="5541819" y="36298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" idx="6"/>
              <a:endCxn id="15" idx="2"/>
            </p:cNvCxnSpPr>
            <p:nvPr/>
          </p:nvCxnSpPr>
          <p:spPr>
            <a:xfrm>
              <a:off x="5541819" y="3629893"/>
              <a:ext cx="651163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" idx="6"/>
              <a:endCxn id="17" idx="2"/>
            </p:cNvCxnSpPr>
            <p:nvPr/>
          </p:nvCxnSpPr>
          <p:spPr>
            <a:xfrm>
              <a:off x="5541819" y="3629893"/>
              <a:ext cx="651163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1" idx="6"/>
              <a:endCxn id="14" idx="2"/>
            </p:cNvCxnSpPr>
            <p:nvPr/>
          </p:nvCxnSpPr>
          <p:spPr>
            <a:xfrm flipV="1"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" idx="6"/>
              <a:endCxn id="16" idx="2"/>
            </p:cNvCxnSpPr>
            <p:nvPr/>
          </p:nvCxnSpPr>
          <p:spPr>
            <a:xfrm flipV="1">
              <a:off x="5541818" y="3629893"/>
              <a:ext cx="65116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1" idx="6"/>
              <a:endCxn id="15" idx="2"/>
            </p:cNvCxnSpPr>
            <p:nvPr/>
          </p:nvCxnSpPr>
          <p:spPr>
            <a:xfrm>
              <a:off x="5541818" y="46204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11" idx="6"/>
              <a:endCxn id="17" idx="2"/>
            </p:cNvCxnSpPr>
            <p:nvPr/>
          </p:nvCxnSpPr>
          <p:spPr>
            <a:xfrm>
              <a:off x="5541818" y="4620493"/>
              <a:ext cx="651164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3" idx="6"/>
              <a:endCxn id="14" idx="2"/>
            </p:cNvCxnSpPr>
            <p:nvPr/>
          </p:nvCxnSpPr>
          <p:spPr>
            <a:xfrm flipV="1">
              <a:off x="5569527" y="2639292"/>
              <a:ext cx="623455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3" idx="6"/>
              <a:endCxn id="16" idx="2"/>
            </p:cNvCxnSpPr>
            <p:nvPr/>
          </p:nvCxnSpPr>
          <p:spPr>
            <a:xfrm flipV="1">
              <a:off x="5569527" y="3629893"/>
              <a:ext cx="623456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3" idx="6"/>
              <a:endCxn id="15" idx="2"/>
            </p:cNvCxnSpPr>
            <p:nvPr/>
          </p:nvCxnSpPr>
          <p:spPr>
            <a:xfrm flipV="1">
              <a:off x="5569527" y="4620493"/>
              <a:ext cx="62345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3" idx="6"/>
              <a:endCxn id="17" idx="2"/>
            </p:cNvCxnSpPr>
            <p:nvPr/>
          </p:nvCxnSpPr>
          <p:spPr>
            <a:xfrm>
              <a:off x="5569527" y="5611093"/>
              <a:ext cx="62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4" idx="6"/>
              <a:endCxn id="18" idx="2"/>
            </p:cNvCxnSpPr>
            <p:nvPr/>
          </p:nvCxnSpPr>
          <p:spPr>
            <a:xfrm>
              <a:off x="6774873" y="2639292"/>
              <a:ext cx="651164" cy="1544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6" idx="6"/>
              <a:endCxn id="18" idx="2"/>
            </p:cNvCxnSpPr>
            <p:nvPr/>
          </p:nvCxnSpPr>
          <p:spPr>
            <a:xfrm>
              <a:off x="6774874" y="3629893"/>
              <a:ext cx="651163" cy="55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5" idx="6"/>
              <a:endCxn id="18" idx="2"/>
            </p:cNvCxnSpPr>
            <p:nvPr/>
          </p:nvCxnSpPr>
          <p:spPr>
            <a:xfrm flipV="1">
              <a:off x="6774873" y="4184073"/>
              <a:ext cx="651164" cy="43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7" idx="6"/>
              <a:endCxn id="18" idx="2"/>
            </p:cNvCxnSpPr>
            <p:nvPr/>
          </p:nvCxnSpPr>
          <p:spPr>
            <a:xfrm flipV="1">
              <a:off x="6774873" y="4184073"/>
              <a:ext cx="651164" cy="1427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3449782" y="2216727"/>
            <a:ext cx="1122217" cy="282632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717474" y="1679866"/>
            <a:ext cx="2205840" cy="38065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072745" y="3061855"/>
            <a:ext cx="1122217" cy="110836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06137" y="3110346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4617028" y="5756564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layers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624456" y="3162299"/>
            <a:ext cx="1392383" cy="93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2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27600" y="2506623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6" name="Straight Arrow Connector 5"/>
          <p:cNvCxnSpPr>
            <a:stCxn id="21" idx="6"/>
            <a:endCxn id="4" idx="2"/>
          </p:cNvCxnSpPr>
          <p:nvPr/>
        </p:nvCxnSpPr>
        <p:spPr>
          <a:xfrm>
            <a:off x="2946400" y="1511300"/>
            <a:ext cx="1981200" cy="1839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2" idx="6"/>
            <a:endCxn id="4" idx="2"/>
          </p:cNvCxnSpPr>
          <p:nvPr/>
        </p:nvCxnSpPr>
        <p:spPr>
          <a:xfrm flipV="1">
            <a:off x="2946400" y="3351173"/>
            <a:ext cx="1981200" cy="224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30300" y="666750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130300" y="4756150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7100032" y="3166507"/>
                <a:ext cx="4958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output =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2800" dirty="0" smtClean="0"/>
                  <a:t>(w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o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 + w</a:t>
                </a:r>
                <a:r>
                  <a:rPr lang="en-US" sz="2800" baseline="-25000" dirty="0" smtClean="0"/>
                  <a:t>2</a:t>
                </a:r>
                <a:r>
                  <a:rPr lang="en-US" sz="2800" dirty="0" smtClean="0"/>
                  <a:t>o</a:t>
                </a:r>
                <a:r>
                  <a:rPr lang="en-US" sz="2800" baseline="-25000" dirty="0" smtClean="0"/>
                  <a:t>2</a:t>
                </a:r>
                <a:r>
                  <a:rPr lang="en-US" sz="2800" dirty="0" smtClean="0"/>
                  <a:t> + b)</a:t>
                </a:r>
                <a:endParaRPr lang="en-US" sz="28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32" y="3166507"/>
                <a:ext cx="495808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83" t="-11628" r="-1476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835400" y="194310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35400" y="4751864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86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63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00" y="321026"/>
            <a:ext cx="9169400" cy="1293028"/>
          </a:xfrm>
        </p:spPr>
        <p:txBody>
          <a:bodyPr/>
          <a:lstStyle/>
          <a:p>
            <a:r>
              <a:rPr lang="en-US" dirty="0" smtClean="0"/>
              <a:t>Feed forward neural networks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685309" y="1780310"/>
            <a:ext cx="4239491" cy="3553692"/>
            <a:chOff x="3768437" y="2348346"/>
            <a:chExt cx="4239491" cy="3553692"/>
          </a:xfrm>
        </p:grpSpPr>
        <p:sp>
          <p:nvSpPr>
            <p:cNvPr id="5" name="Oval 4"/>
            <p:cNvSpPr/>
            <p:nvPr/>
          </p:nvSpPr>
          <p:spPr>
            <a:xfrm>
              <a:off x="3782291" y="3048000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768437" y="3893128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782291" y="473825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59927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59927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59928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987636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92982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92982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92983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92982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426037" y="389312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5" idx="6"/>
              <a:endCxn id="10" idx="2"/>
            </p:cNvCxnSpPr>
            <p:nvPr/>
          </p:nvCxnSpPr>
          <p:spPr>
            <a:xfrm flipV="1">
              <a:off x="4364182" y="2639292"/>
              <a:ext cx="595745" cy="699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6"/>
              <a:endCxn id="12" idx="2"/>
            </p:cNvCxnSpPr>
            <p:nvPr/>
          </p:nvCxnSpPr>
          <p:spPr>
            <a:xfrm>
              <a:off x="4364182" y="3338946"/>
              <a:ext cx="595746" cy="290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6"/>
              <a:endCxn id="11" idx="2"/>
            </p:cNvCxnSpPr>
            <p:nvPr/>
          </p:nvCxnSpPr>
          <p:spPr>
            <a:xfrm>
              <a:off x="4364182" y="3338946"/>
              <a:ext cx="595745" cy="1281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6"/>
              <a:endCxn id="13" idx="2"/>
            </p:cNvCxnSpPr>
            <p:nvPr/>
          </p:nvCxnSpPr>
          <p:spPr>
            <a:xfrm>
              <a:off x="4364182" y="3338946"/>
              <a:ext cx="623454" cy="2272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6" idx="6"/>
              <a:endCxn id="10" idx="2"/>
            </p:cNvCxnSpPr>
            <p:nvPr/>
          </p:nvCxnSpPr>
          <p:spPr>
            <a:xfrm flipV="1">
              <a:off x="4350328" y="2639292"/>
              <a:ext cx="609599" cy="1544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2" idx="2"/>
            </p:cNvCxnSpPr>
            <p:nvPr/>
          </p:nvCxnSpPr>
          <p:spPr>
            <a:xfrm flipV="1">
              <a:off x="4350328" y="3629893"/>
              <a:ext cx="609600" cy="55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" idx="6"/>
              <a:endCxn id="11" idx="2"/>
            </p:cNvCxnSpPr>
            <p:nvPr/>
          </p:nvCxnSpPr>
          <p:spPr>
            <a:xfrm>
              <a:off x="4350328" y="4184074"/>
              <a:ext cx="609599" cy="436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3" idx="2"/>
            </p:cNvCxnSpPr>
            <p:nvPr/>
          </p:nvCxnSpPr>
          <p:spPr>
            <a:xfrm>
              <a:off x="4350328" y="4184074"/>
              <a:ext cx="637308" cy="1427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0" idx="2"/>
            </p:cNvCxnSpPr>
            <p:nvPr/>
          </p:nvCxnSpPr>
          <p:spPr>
            <a:xfrm flipV="1">
              <a:off x="4364182" y="2639292"/>
              <a:ext cx="595745" cy="2389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7" idx="6"/>
            </p:cNvCxnSpPr>
            <p:nvPr/>
          </p:nvCxnSpPr>
          <p:spPr>
            <a:xfrm>
              <a:off x="4364182" y="502920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7" idx="6"/>
              <a:endCxn id="12" idx="2"/>
            </p:cNvCxnSpPr>
            <p:nvPr/>
          </p:nvCxnSpPr>
          <p:spPr>
            <a:xfrm flipV="1">
              <a:off x="4364182" y="3629893"/>
              <a:ext cx="595746" cy="1399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7" idx="6"/>
              <a:endCxn id="11" idx="2"/>
            </p:cNvCxnSpPr>
            <p:nvPr/>
          </p:nvCxnSpPr>
          <p:spPr>
            <a:xfrm flipV="1">
              <a:off x="4364182" y="4620493"/>
              <a:ext cx="595745" cy="40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7" idx="6"/>
              <a:endCxn id="13" idx="2"/>
            </p:cNvCxnSpPr>
            <p:nvPr/>
          </p:nvCxnSpPr>
          <p:spPr>
            <a:xfrm>
              <a:off x="4364182" y="5029202"/>
              <a:ext cx="623454" cy="581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0" idx="6"/>
              <a:endCxn id="17" idx="2"/>
            </p:cNvCxnSpPr>
            <p:nvPr/>
          </p:nvCxnSpPr>
          <p:spPr>
            <a:xfrm>
              <a:off x="5541818" y="2639292"/>
              <a:ext cx="651164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0" idx="6"/>
              <a:endCxn id="16" idx="2"/>
            </p:cNvCxnSpPr>
            <p:nvPr/>
          </p:nvCxnSpPr>
          <p:spPr>
            <a:xfrm>
              <a:off x="5541818" y="2639292"/>
              <a:ext cx="651165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" idx="6"/>
              <a:endCxn id="15" idx="2"/>
            </p:cNvCxnSpPr>
            <p:nvPr/>
          </p:nvCxnSpPr>
          <p:spPr>
            <a:xfrm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14" idx="2"/>
            </p:cNvCxnSpPr>
            <p:nvPr/>
          </p:nvCxnSpPr>
          <p:spPr>
            <a:xfrm>
              <a:off x="5555672" y="2618510"/>
              <a:ext cx="637310" cy="20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14" idx="2"/>
            </p:cNvCxnSpPr>
            <p:nvPr/>
          </p:nvCxnSpPr>
          <p:spPr>
            <a:xfrm flipV="1">
              <a:off x="5541819" y="2639292"/>
              <a:ext cx="651163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6" idx="2"/>
            </p:cNvCxnSpPr>
            <p:nvPr/>
          </p:nvCxnSpPr>
          <p:spPr>
            <a:xfrm>
              <a:off x="5541819" y="36298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" idx="6"/>
              <a:endCxn id="15" idx="2"/>
            </p:cNvCxnSpPr>
            <p:nvPr/>
          </p:nvCxnSpPr>
          <p:spPr>
            <a:xfrm>
              <a:off x="5541819" y="3629893"/>
              <a:ext cx="651163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" idx="6"/>
              <a:endCxn id="17" idx="2"/>
            </p:cNvCxnSpPr>
            <p:nvPr/>
          </p:nvCxnSpPr>
          <p:spPr>
            <a:xfrm>
              <a:off x="5541819" y="3629893"/>
              <a:ext cx="651163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1" idx="6"/>
              <a:endCxn id="14" idx="2"/>
            </p:cNvCxnSpPr>
            <p:nvPr/>
          </p:nvCxnSpPr>
          <p:spPr>
            <a:xfrm flipV="1"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" idx="6"/>
              <a:endCxn id="16" idx="2"/>
            </p:cNvCxnSpPr>
            <p:nvPr/>
          </p:nvCxnSpPr>
          <p:spPr>
            <a:xfrm flipV="1">
              <a:off x="5541818" y="3629893"/>
              <a:ext cx="65116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1" idx="6"/>
              <a:endCxn id="15" idx="2"/>
            </p:cNvCxnSpPr>
            <p:nvPr/>
          </p:nvCxnSpPr>
          <p:spPr>
            <a:xfrm>
              <a:off x="5541818" y="46204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11" idx="6"/>
              <a:endCxn id="17" idx="2"/>
            </p:cNvCxnSpPr>
            <p:nvPr/>
          </p:nvCxnSpPr>
          <p:spPr>
            <a:xfrm>
              <a:off x="5541818" y="4620493"/>
              <a:ext cx="651164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3" idx="6"/>
              <a:endCxn id="14" idx="2"/>
            </p:cNvCxnSpPr>
            <p:nvPr/>
          </p:nvCxnSpPr>
          <p:spPr>
            <a:xfrm flipV="1">
              <a:off x="5569527" y="2639292"/>
              <a:ext cx="623455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3" idx="6"/>
              <a:endCxn id="16" idx="2"/>
            </p:cNvCxnSpPr>
            <p:nvPr/>
          </p:nvCxnSpPr>
          <p:spPr>
            <a:xfrm flipV="1">
              <a:off x="5569527" y="3629893"/>
              <a:ext cx="623456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3" idx="6"/>
              <a:endCxn id="15" idx="2"/>
            </p:cNvCxnSpPr>
            <p:nvPr/>
          </p:nvCxnSpPr>
          <p:spPr>
            <a:xfrm flipV="1">
              <a:off x="5569527" y="4620493"/>
              <a:ext cx="62345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3" idx="6"/>
              <a:endCxn id="17" idx="2"/>
            </p:cNvCxnSpPr>
            <p:nvPr/>
          </p:nvCxnSpPr>
          <p:spPr>
            <a:xfrm>
              <a:off x="5569527" y="5611093"/>
              <a:ext cx="62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4" idx="6"/>
              <a:endCxn id="18" idx="2"/>
            </p:cNvCxnSpPr>
            <p:nvPr/>
          </p:nvCxnSpPr>
          <p:spPr>
            <a:xfrm>
              <a:off x="6774873" y="2639292"/>
              <a:ext cx="651164" cy="1544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6" idx="6"/>
              <a:endCxn id="18" idx="2"/>
            </p:cNvCxnSpPr>
            <p:nvPr/>
          </p:nvCxnSpPr>
          <p:spPr>
            <a:xfrm>
              <a:off x="6774874" y="3629893"/>
              <a:ext cx="651163" cy="55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5" idx="6"/>
              <a:endCxn id="18" idx="2"/>
            </p:cNvCxnSpPr>
            <p:nvPr/>
          </p:nvCxnSpPr>
          <p:spPr>
            <a:xfrm flipV="1">
              <a:off x="6774873" y="4184073"/>
              <a:ext cx="651164" cy="43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7" idx="6"/>
              <a:endCxn id="18" idx="2"/>
            </p:cNvCxnSpPr>
            <p:nvPr/>
          </p:nvCxnSpPr>
          <p:spPr>
            <a:xfrm flipV="1">
              <a:off x="6774873" y="4184073"/>
              <a:ext cx="651164" cy="1427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3449782" y="2216727"/>
            <a:ext cx="1122217" cy="282632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717474" y="1679866"/>
            <a:ext cx="2205840" cy="38065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072745" y="3061855"/>
            <a:ext cx="1122217" cy="110836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06137" y="3110346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4617028" y="5756564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layers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624456" y="3162299"/>
            <a:ext cx="1392383" cy="93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5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 </a:t>
            </a:r>
            <a:r>
              <a:rPr lang="en-US" b="1" dirty="0" smtClean="0"/>
              <a:t>not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Teaching computers to “think”</a:t>
            </a:r>
          </a:p>
          <a:p>
            <a:endParaRPr lang="en-US" dirty="0"/>
          </a:p>
          <a:p>
            <a:r>
              <a:rPr lang="en-US" dirty="0" smtClean="0"/>
              <a:t>“Just glorified statistics”</a:t>
            </a:r>
          </a:p>
          <a:p>
            <a:endParaRPr lang="en-US" dirty="0"/>
          </a:p>
          <a:p>
            <a:r>
              <a:rPr lang="en-US" dirty="0" smtClean="0"/>
              <a:t>Capable of inferring causation</a:t>
            </a:r>
          </a:p>
          <a:p>
            <a:endParaRPr lang="en-US" dirty="0"/>
          </a:p>
          <a:p>
            <a:r>
              <a:rPr lang="en-US" dirty="0" smtClean="0"/>
              <a:t>Magic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2057401"/>
            <a:ext cx="3848099" cy="3842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1" y="5900003"/>
            <a:ext cx="3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© </a:t>
            </a:r>
            <a:r>
              <a:rPr lang="en-US" sz="1400" dirty="0" err="1" smtClean="0"/>
              <a:t>SandSerif</a:t>
            </a:r>
            <a:r>
              <a:rPr lang="en-US" sz="1400" dirty="0" smtClean="0"/>
              <a:t> Comics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3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661160"/>
            <a:ext cx="11785600" cy="4024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mathematically: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layers as vectors:                                      - we only know             to begin with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biases as vectors: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weights as </a:t>
            </a:r>
            <a:r>
              <a:rPr lang="en-US" b="1" dirty="0" smtClean="0"/>
              <a:t>matrices: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Calculate the node values iteratively: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17358"/>
            <a:ext cx="2171700" cy="522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0" y="2217358"/>
            <a:ext cx="596900" cy="538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5" y="2971061"/>
            <a:ext cx="2282825" cy="467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1" y="3669708"/>
            <a:ext cx="2768599" cy="467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5025733"/>
            <a:ext cx="110966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6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- 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08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in 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31" y="2193925"/>
            <a:ext cx="7162538" cy="4024313"/>
          </a:xfrm>
        </p:spPr>
      </p:pic>
    </p:spTree>
    <p:extLst>
      <p:ext uri="{BB962C8B-B14F-4D97-AF65-F5344CB8AC3E}">
        <p14:creationId xmlns:p14="http://schemas.microsoft.com/office/powerpoint/2010/main" val="15423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E71BCA0-2CC4-4511-8ACE-FEABFF1955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EC6CC55B-5B90-4328-9423-E29438FB9B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504950"/>
            <a:ext cx="5130799" cy="384809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04951"/>
            <a:ext cx="5130801" cy="384810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2" name="TextBox 1"/>
          <p:cNvSpPr txBox="1"/>
          <p:nvPr/>
        </p:nvSpPr>
        <p:spPr>
          <a:xfrm>
            <a:off x="643466" y="573619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https://</a:t>
            </a:r>
            <a:r>
              <a:rPr lang="en-US" dirty="0" err="1">
                <a:latin typeface="Lucida Sans Typewriter" charset="0"/>
                <a:ea typeface="Lucida Sans Typewriter" charset="0"/>
                <a:cs typeface="Lucida Sans Typewriter" charset="0"/>
              </a:rPr>
              <a:t>deepdreamgenerator.com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3450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22" y="1214469"/>
            <a:ext cx="6816737" cy="4516089"/>
          </a:xfrm>
        </p:spPr>
      </p:pic>
      <p:sp>
        <p:nvSpPr>
          <p:cNvPr id="6" name="TextBox 5"/>
          <p:cNvSpPr txBox="1"/>
          <p:nvPr/>
        </p:nvSpPr>
        <p:spPr>
          <a:xfrm>
            <a:off x="2540000" y="6197600"/>
            <a:ext cx="580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Google DeepMind Health – radiotherapy planning</a:t>
            </a:r>
          </a:p>
        </p:txBody>
      </p:sp>
    </p:spTree>
    <p:extLst>
      <p:ext uri="{BB962C8B-B14F-4D97-AF65-F5344CB8AC3E}">
        <p14:creationId xmlns:p14="http://schemas.microsoft.com/office/powerpoint/2010/main" val="11526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700" y="764373"/>
            <a:ext cx="3492500" cy="1293028"/>
          </a:xfrm>
        </p:spPr>
        <p:txBody>
          <a:bodyPr/>
          <a:lstStyle/>
          <a:p>
            <a:r>
              <a:rPr lang="en-US" smtClean="0"/>
              <a:t>PHysics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96" y="1808679"/>
            <a:ext cx="4756134" cy="425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3147" y="6001657"/>
            <a:ext cx="5408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Kasim</a:t>
            </a:r>
            <a:r>
              <a:rPr lang="en-US" dirty="0" smtClean="0"/>
              <a:t>, Galligan et al., </a:t>
            </a:r>
            <a:r>
              <a:rPr lang="en-US" i="1" dirty="0" smtClean="0"/>
              <a:t>Nature Communications</a:t>
            </a:r>
          </a:p>
          <a:p>
            <a:r>
              <a:rPr lang="en-US" dirty="0" smtClean="0"/>
              <a:t>(2018)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4344"/>
            <a:ext cx="5962798" cy="34073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6063816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 </a:t>
            </a:r>
            <a:r>
              <a:rPr lang="de-DE" dirty="0" err="1" smtClean="0"/>
              <a:t>Credit</a:t>
            </a:r>
            <a:r>
              <a:rPr lang="de-DE" dirty="0" smtClean="0"/>
              <a:t>: Damien Jameson/LLNL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070" y="6119329"/>
            <a:ext cx="5756456" cy="12107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Galligan </a:t>
            </a:r>
            <a:r>
              <a:rPr lang="en-US" sz="1800" dirty="0"/>
              <a:t>&amp; Katz,</a:t>
            </a:r>
            <a:r>
              <a:rPr lang="en-US" sz="1800" i="1" dirty="0"/>
              <a:t> MNRAS </a:t>
            </a:r>
            <a:r>
              <a:rPr lang="en-US" sz="1800" dirty="0"/>
              <a:t>(2018)</a:t>
            </a:r>
            <a:r>
              <a:rPr lang="en-US" sz="1800" i="1" dirty="0"/>
              <a:t> </a:t>
            </a:r>
            <a:r>
              <a:rPr lang="en-US" sz="1800" dirty="0"/>
              <a:t>(submitted)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70" y="1842226"/>
            <a:ext cx="10026502" cy="42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7449</TotalTime>
  <Words>1261</Words>
  <Application>Microsoft Macintosh PowerPoint</Application>
  <PresentationFormat>Widescreen</PresentationFormat>
  <Paragraphs>257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Cambria Math</vt:lpstr>
      <vt:lpstr>Century Gothic</vt:lpstr>
      <vt:lpstr>Lucida Sans Typewriter</vt:lpstr>
      <vt:lpstr>Mangal</vt:lpstr>
      <vt:lpstr>Arial</vt:lpstr>
      <vt:lpstr>Vapor Trail</vt:lpstr>
      <vt:lpstr>Introduction to Machine Learning</vt:lpstr>
      <vt:lpstr>Prerequisites</vt:lpstr>
      <vt:lpstr>Introduction: What is machine learning?</vt:lpstr>
      <vt:lpstr>What is machine learning not?</vt:lpstr>
      <vt:lpstr>Machine Learning in practice</vt:lpstr>
      <vt:lpstr>PowerPoint Presentation</vt:lpstr>
      <vt:lpstr>PowerPoint Presentation</vt:lpstr>
      <vt:lpstr>PHysics</vt:lpstr>
      <vt:lpstr>physics</vt:lpstr>
      <vt:lpstr>The goal of a machine learning algorithm</vt:lpstr>
      <vt:lpstr>Some terminology</vt:lpstr>
      <vt:lpstr>CLASSIFICATION VS REGRESSION</vt:lpstr>
      <vt:lpstr>K-Nearest neighbors</vt:lpstr>
      <vt:lpstr>Iris data set</vt:lpstr>
      <vt:lpstr>The importance of scaling</vt:lpstr>
      <vt:lpstr>K-fold Cross validation</vt:lpstr>
      <vt:lpstr>PowerPoint Presentation</vt:lpstr>
      <vt:lpstr>PowerPoint Presentation</vt:lpstr>
      <vt:lpstr>Summary</vt:lpstr>
      <vt:lpstr>Challenge – boston house prices</vt:lpstr>
      <vt:lpstr>Class 2: random forests</vt:lpstr>
      <vt:lpstr>Decision trees</vt:lpstr>
      <vt:lpstr>Tree bagging</vt:lpstr>
      <vt:lpstr>PowerPoint Presentation</vt:lpstr>
      <vt:lpstr>PowerPoint Presentation</vt:lpstr>
      <vt:lpstr>Random forest hyperparameters</vt:lpstr>
      <vt:lpstr>Feature importance</vt:lpstr>
      <vt:lpstr>Boston house prices – Take 2 </vt:lpstr>
      <vt:lpstr>Challenge: Breast cancer dataset</vt:lpstr>
      <vt:lpstr>Random forests - summary</vt:lpstr>
      <vt:lpstr>Class 3 – introduction to neural networks and deep learning</vt:lpstr>
      <vt:lpstr>PowerPoint Presentation</vt:lpstr>
      <vt:lpstr>What is a neural network?</vt:lpstr>
      <vt:lpstr>PowerPoint Presentation</vt:lpstr>
      <vt:lpstr>PowerPoint Presentation</vt:lpstr>
      <vt:lpstr>Feed forward neural networks – todo: Animate</vt:lpstr>
      <vt:lpstr>PowerPoint Presentation</vt:lpstr>
      <vt:lpstr>Activation functions</vt:lpstr>
      <vt:lpstr>Feed forward neural networks</vt:lpstr>
      <vt:lpstr>PowerPoint Presentation</vt:lpstr>
      <vt:lpstr>Training - backpropagation</vt:lpstr>
      <vt:lpstr>Class 4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Thomas Galligan</dc:creator>
  <cp:lastModifiedBy>Thomas Galligan</cp:lastModifiedBy>
  <cp:revision>58</cp:revision>
  <cp:lastPrinted>2018-09-20T01:14:11Z</cp:lastPrinted>
  <dcterms:created xsi:type="dcterms:W3CDTF">2018-09-12T16:36:34Z</dcterms:created>
  <dcterms:modified xsi:type="dcterms:W3CDTF">2018-09-21T13:54:32Z</dcterms:modified>
</cp:coreProperties>
</file>